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dk1"/>
              </a:solidFill>
              <a:prstDash val="solid"/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78F17C8E-03D5-48F6-8BE7-EC3D2BF2C481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33A188EF-7612-4B94-979A-528A5FADAA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74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188EF-7612-4B94-979A-528A5FADAAC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Group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86" name="Shape 86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59"/>
          </a:xfrm>
          <a:prstGeom prst="rect">
            <a:avLst/>
          </a:prstGeom>
        </p:spPr>
        <p:txBody>
          <a:bodyPr anchor="b">
            <a:normAutofit/>
          </a:bodyPr>
          <a:lstStyle>
            <a:defPPr/>
            <a:lvl1pPr lvl="0"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</p:spPr>
        <p:txBody>
          <a:bodyPr lIns="91440" rIns="91440">
            <a:normAutofit/>
          </a:bodyPr>
          <a:lstStyle>
            <a:defPPr/>
            <a:lvl1pPr marL="0" lv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lvl="1" indent="0" algn="ctr">
              <a:buNone/>
              <a:defRPr sz="2400"/>
            </a:lvl2pPr>
            <a:lvl3pPr marL="914400" lvl="2" indent="0" algn="ctr">
              <a:buNone/>
              <a:defRPr sz="2400"/>
            </a:lvl3pPr>
            <a:lvl4pPr marL="1371600" lvl="3" indent="0" algn="ctr">
              <a:buNone/>
              <a:defRPr sz="2000"/>
            </a:lvl4pPr>
            <a:lvl5pPr marL="1828800" lvl="4" indent="0" algn="ctr">
              <a:buNone/>
              <a:defRPr sz="2000"/>
            </a:lvl5pPr>
            <a:lvl6pPr marL="2286000" lvl="5" indent="0" algn="ctr">
              <a:buNone/>
              <a:defRPr sz="2000"/>
            </a:lvl6pPr>
            <a:lvl7pPr marL="2743200" lvl="6" indent="0" algn="ctr">
              <a:buNone/>
              <a:defRPr sz="2000"/>
            </a:lvl7pPr>
            <a:lvl8pPr marL="3200400" lvl="7" indent="0" algn="ctr">
              <a:buNone/>
              <a:defRPr sz="2000"/>
            </a:lvl8pPr>
            <a:lvl9pPr marL="3657600" lvl="8" indent="0" algn="ctr">
              <a:buNone/>
              <a:defRPr sz="2000"/>
            </a:lvl9pPr>
          </a:lstStyle>
          <a:p>
            <a:r>
              <a:t>Образец подзаголовка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8A359054-23B3-4DB9-B784-E850519D8C26}" type="slidenum">
              <a:t>‹#›</a:t>
            </a:fld>
            <a:endParaRPr/>
          </a:p>
        </p:txBody>
      </p:sp>
      <p:sp>
        <p:nvSpPr>
          <p:cNvPr id="92" name="Shape 92"/>
          <p:cNvSpPr/>
          <p:nvPr/>
        </p:nv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 lIns="45720" tIns="0" rIns="45720" bIns="0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889F268-0C42-473A-8F9E-BE190E0CFC2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>
  <p:cSld name="Vertical Title and Text">
    <p:spTree>
      <p:nvGrpSpPr>
        <p:cNvPr id="1" name="Group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28" name="Shape 2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724900" y="414777"/>
            <a:ext cx="2628900" cy="5757421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00" y="414777"/>
            <a:ext cx="7734300" cy="5757422"/>
          </a:xfrm>
          <a:prstGeom prst="rect">
            <a:avLst/>
          </a:prstGeom>
        </p:spPr>
        <p:txBody>
          <a:bodyPr vert="eaVert" lIns="45720" tIns="0" rIns="45720" bIns="0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C3638E4-1E27-4493-BF0F-C9433DCAA23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marL="0" lvl="0" indent="0"/>
          </a:lstStyle>
          <a:p>
            <a:r>
              <a:t>Образец заголовка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D3E3417F-6273-4E53-9993-374BDD33EA1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Title and Subtitle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71" name="Shape 71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59"/>
          </a:xfrm>
          <a:prstGeom prst="rect">
            <a:avLst/>
          </a:prstGeom>
        </p:spPr>
        <p:txBody>
          <a:bodyPr anchor="b">
            <a:normAutofit/>
          </a:bodyPr>
          <a:lstStyle>
            <a:defPPr/>
            <a:lvl1pPr lvl="0"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</p:spPr>
        <p:txBody>
          <a:bodyPr lIns="91440" rIns="91440" anchor="t">
            <a:normAutofit/>
          </a:bodyPr>
          <a:lstStyle>
            <a:defPPr/>
            <a:lvl1pPr marL="0" lvl="0" indent="0">
              <a:buNone/>
              <a:defRPr sz="24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lvl="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D80B46FA-E816-47F4-9BFE-6A1DAD3D9730}" type="slidenum">
              <a:t>‹#›</a:t>
            </a:fld>
            <a:endParaRPr/>
          </a:p>
        </p:txBody>
      </p:sp>
      <p:sp>
        <p:nvSpPr>
          <p:cNvPr id="77" name="Shape 77"/>
          <p:cNvSpPr/>
          <p:nvPr/>
        </p:nv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EDA08545-CD1E-4055-B9FF-63CECB8AE43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1097279" y="1845734"/>
            <a:ext cx="4937760" cy="4023359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6217920" y="1845735"/>
            <a:ext cx="4937760" cy="4023359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EF0BF0E-FFAA-4E34-ADFB-D28C31D4B89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Group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60" name="Shape 60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>
              <a:defRPr>
                <a:solidFill>
                  <a:srgbClr val="FFFFFF"/>
                </a:solidFill>
              </a:defRPr>
            </a:lvl1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BCB1BBB-2255-405F-8E21-8483C386066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</p:spPr>
        <p:txBody>
          <a:bodyPr lIns="91440" rIns="91440" anchor="ctr">
            <a:normAutofit/>
          </a:bodyPr>
          <a:lstStyle>
            <a:defPPr/>
            <a:lvl1pPr marL="0" lv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</p:spPr>
        <p:txBody>
          <a:bodyPr lIns="91440" rIns="91440" anchor="ctr">
            <a:normAutofit/>
          </a:bodyPr>
          <a:lstStyle>
            <a:defPPr/>
            <a:lvl1pPr marL="0" lv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BF2C5E9-1691-49E6-BF1C-8E5D723F4FC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Title, Text and Object">
    <p:spTree>
      <p:nvGrpSpPr>
        <p:cNvPr id="1" name="Group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12" name="Shape 12"/>
          <p:cNvSpPr/>
          <p:nvPr/>
        </p:nvSpPr>
        <p:spPr>
          <a:xfrm>
            <a:off x="4040070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</p:spPr>
        <p:txBody>
          <a:bodyPr anchor="b">
            <a:normAutofit/>
          </a:bodyPr>
          <a:lstStyle>
            <a:defPPr/>
            <a:lvl1pPr lvl="0">
              <a:defRPr sz="3600" b="0">
                <a:solidFill>
                  <a:srgbClr val="FFFFFF"/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</p:spPr>
        <p:txBody>
          <a:bodyPr lIns="91440" rIns="91440">
            <a:normAutofit/>
          </a:bodyPr>
          <a:lstStyle>
            <a:defPPr/>
            <a:lvl1pPr marL="0" lvl="0" indent="0">
              <a:buNone/>
              <a:defRPr sz="1500">
                <a:solidFill>
                  <a:srgbClr val="FFFFFF"/>
                </a:solidFill>
              </a:defRPr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defPPr/>
            <a:lvl1pPr lvl="0" algn="l"/>
          </a:lstStyle>
          <a:p>
            <a:r>
              <a:t>27.03.2023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defPPr/>
            <a:lvl1pPr lvl="0" algn="l"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>
              <a:defRPr>
                <a:solidFill>
                  <a:schemeClr val="tx2"/>
                </a:solidFill>
              </a:defRPr>
            </a:lvl1pPr>
          </a:lstStyle>
          <a:p>
            <a:fld id="{D0249A3F-2E37-43FC-843C-CBCB0DB4865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Title and Picture">
    <p:spTree>
      <p:nvGrpSpPr>
        <p:cNvPr id="1" name="Group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36" name="Shape 36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</p:spPr>
        <p:txBody>
          <a:bodyPr lIns="91440" tIns="0" rIns="91440" bIns="0" anchor="b">
            <a:noAutofit/>
          </a:bodyPr>
          <a:lstStyle>
            <a:defPPr/>
            <a:lvl1pPr lvl="0">
              <a:defRPr sz="3600" b="0">
                <a:solidFill>
                  <a:srgbClr val="FFFFFF"/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anchor="t"/>
          <a:lstStyle>
            <a:defPPr/>
            <a:lvl1pPr marL="0" lvl="0" indent="0">
              <a:buNone/>
              <a:defRPr sz="3200">
                <a:solidFill>
                  <a:schemeClr val="bg1"/>
                </a:solidFill>
              </a:defRPr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r>
              <a:t>Вставка рисунка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097280" y="5907023"/>
            <a:ext cx="10113264" cy="594359"/>
          </a:xfrm>
          <a:prstGeom prst="rect">
            <a:avLst/>
          </a:prstGeom>
        </p:spPr>
        <p:txBody>
          <a:bodyPr lIns="91440" tIns="0" rIns="91440" bIns="0">
            <a:normAutofit/>
          </a:bodyPr>
          <a:lstStyle>
            <a:defPPr/>
            <a:lvl1pPr marL="0" lv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27.03.2023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72B98A7-093A-4241-B45B-3F7FE15C937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3" name="Shape 3"/>
          <p:cNvSpPr/>
          <p:nvPr/>
        </p:nvSpPr>
        <p:spPr>
          <a:xfrm>
            <a:off x="0" y="6334316"/>
            <a:ext cx="12192001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anchor="b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59"/>
          </a:xfrm>
          <a:prstGeom prst="rect">
            <a:avLst/>
          </a:prstGeom>
        </p:spPr>
        <p:txBody>
          <a:bodyPr vert="horz" lIns="0" tIns="45720" rIns="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" name="Shape 6"/>
          <p:cNvSpPr txBox="1">
            <a:spLocks noGrp="1"/>
          </p:cNvSpPr>
          <p:nvPr>
            <p:ph type="dt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27.03.2023</a:t>
            </a:r>
          </a:p>
        </p:txBody>
      </p:sp>
      <p:sp>
        <p:nvSpPr>
          <p:cNvPr id="7" name="Shape 7"/>
          <p:cNvSpPr txBox="1">
            <a:spLocks noGrp="1"/>
          </p:cNvSpPr>
          <p:nvPr>
            <p:ph type="ft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9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05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F9507A6-AEC7-4920-B1EE-2868597457F0}" type="slidenum">
              <a:t>‹#›</a:t>
            </a:fld>
            <a:endParaRPr/>
          </a:p>
        </p:txBody>
      </p:sp>
      <p:sp>
        <p:nvSpPr>
          <p:cNvPr id="9" name="Shape 9"/>
          <p:cNvSpPr/>
          <p:nvPr/>
        </p:nv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85000"/>
        </a:lnSpc>
        <a:buNone/>
        <a:defRPr sz="48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defPPr/>
      <a:lvl1pPr marL="91440" lvl="0" indent="-9144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/>
        <a:buChar char=" 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lvl="1" indent="-18288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lvl="2" indent="-18288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lvl="3" indent="-18288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lvl="4" indent="-18288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lvl="5" indent="-22860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lvl="6" indent="-22860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lvl="7" indent="-22860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99" lvl="8" indent="-228600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latin typeface="+mn-lt"/>
          <a:ea typeface="+mn-ea"/>
          <a:cs typeface="+mn-cs"/>
        </a:defRPr>
      </a:lvl1pPr>
      <a:lvl2pPr marL="457200" lvl="1" indent="0" algn="l">
        <a:defRPr sz="1800">
          <a:latin typeface="+mn-lt"/>
          <a:ea typeface="+mn-ea"/>
          <a:cs typeface="+mn-cs"/>
        </a:defRPr>
      </a:lvl2pPr>
      <a:lvl3pPr marL="914400" lvl="2" indent="0" algn="l">
        <a:defRPr sz="1800">
          <a:latin typeface="+mn-lt"/>
          <a:ea typeface="+mn-ea"/>
          <a:cs typeface="+mn-cs"/>
        </a:defRPr>
      </a:lvl3pPr>
      <a:lvl4pPr marL="1371600" lvl="3" indent="0" algn="l">
        <a:defRPr sz="1800">
          <a:latin typeface="+mn-lt"/>
          <a:ea typeface="+mn-ea"/>
          <a:cs typeface="+mn-cs"/>
        </a:defRPr>
      </a:lvl4pPr>
      <a:lvl5pPr marL="1828800" lvl="4" indent="0" algn="l">
        <a:defRPr sz="1800">
          <a:latin typeface="+mn-lt"/>
          <a:ea typeface="+mn-ea"/>
          <a:cs typeface="+mn-cs"/>
        </a:defRPr>
      </a:lvl5pPr>
      <a:lvl6pPr marL="2286000" lvl="5" indent="0" algn="l">
        <a:defRPr sz="1800">
          <a:latin typeface="+mn-lt"/>
          <a:ea typeface="+mn-ea"/>
          <a:cs typeface="+mn-cs"/>
        </a:defRPr>
      </a:lvl6pPr>
      <a:lvl7pPr marL="2743200" lvl="6" indent="0" algn="l">
        <a:defRPr sz="1800">
          <a:latin typeface="+mn-lt"/>
          <a:ea typeface="+mn-ea"/>
          <a:cs typeface="+mn-cs"/>
        </a:defRPr>
      </a:lvl7pPr>
      <a:lvl8pPr marL="3200400" lvl="7" indent="0" algn="l">
        <a:defRPr sz="1800">
          <a:latin typeface="+mn-lt"/>
          <a:ea typeface="+mn-ea"/>
          <a:cs typeface="+mn-cs"/>
        </a:defRPr>
      </a:lvl8pPr>
      <a:lvl9pPr marL="3657600" lvl="8" indent="0" algn="l">
        <a:defRPr sz="1800"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Group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95"/>
          <p:cNvPicPr/>
          <p:nvPr/>
        </p:nvPicPr>
        <p:blipFill>
          <a:blip r:embed="rId3"/>
          <a:stretch/>
        </p:blipFill>
        <p:spPr>
          <a:xfrm>
            <a:off x="9771671" y="92668"/>
            <a:ext cx="858684" cy="914400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8956751" y="1163264"/>
            <a:ext cx="276836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Прокуратура</a:t>
            </a:r>
            <a:r>
              <a:rPr sz="1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endParaRPr sz="24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8349472" y="1859136"/>
            <a:ext cx="3640822" cy="646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>
                <a:solidFill>
                  <a:srgbClr val="1A4A5D"/>
                </a:solidFill>
                <a:latin typeface="Times New Roman"/>
                <a:ea typeface="Times New Roman"/>
                <a:cs typeface="Times New Roman"/>
              </a:rPr>
              <a:t>Информационный буклет</a:t>
            </a:r>
            <a:endParaRPr sz="1800">
              <a:solidFill>
                <a:srgbClr val="1A4A5D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98" name="Shape 98"/>
          <p:cNvSpPr txBox="1"/>
          <p:nvPr/>
        </p:nvSpPr>
        <p:spPr>
          <a:xfrm>
            <a:off x="8285592" y="2432120"/>
            <a:ext cx="3851856" cy="1198806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/>
          <a:p>
            <a:pPr marL="0" indent="0" algn="ctr"/>
            <a:r>
              <a:rPr sz="2000" b="0" strike="noStrike" spc="-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Меры поддержки предпринимателей – участников специальной военной операции</a:t>
            </a:r>
            <a:r>
              <a:rPr sz="2000" b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99" name="Shape 99"/>
          <p:cNvSpPr/>
          <p:nvPr/>
        </p:nvSpPr>
        <p:spPr>
          <a:xfrm>
            <a:off x="9771671" y="6411389"/>
            <a:ext cx="991403" cy="425127"/>
          </a:xfrm>
          <a:prstGeom prst="rect">
            <a:avLst/>
          </a:prstGeom>
        </p:spPr>
        <p:txBody>
          <a:bodyPr wrap="square" lIns="91440" tIns="45720" rIns="91440" bIns="45720">
            <a:noAutofit/>
          </a:bodyPr>
          <a:lstStyle/>
          <a:p>
            <a:pPr marL="0" indent="0" algn="ctr"/>
            <a:r>
              <a:rPr sz="105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г. Барнаул</a:t>
            </a:r>
            <a:endParaRPr sz="18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r>
              <a:rPr sz="105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2026</a:t>
            </a:r>
            <a:endParaRPr sz="18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8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4136658" y="43366"/>
            <a:ext cx="3731219" cy="6060032"/>
          </a:xfrm>
          <a:prstGeom prst="rect">
            <a:avLst/>
          </a:prstGeom>
          <a:noFill/>
          <a:ln w="3175">
            <a:solidFill>
              <a:schemeClr val="accent6">
                <a:lumMod val="50000"/>
              </a:schemeClr>
            </a:solidFill>
            <a:prstDash val="solid"/>
          </a:ln>
        </p:spPr>
        <p:txBody>
          <a:bodyPr wrap="square" lIns="91440" tIns="45720" rIns="91440" bIns="45720">
            <a:noAutofit/>
          </a:bodyPr>
          <a:lstStyle>
            <a:defPPr/>
            <a:lvl1pPr lvl="0">
              <a:defRPr>
                <a:latin typeface="+mn-lt"/>
                <a:ea typeface="+mn-ea"/>
                <a:cs typeface="+mn-cs"/>
              </a:defRPr>
            </a:lvl1pPr>
          </a:lstStyle>
          <a:p>
            <a:pPr marL="0" indent="0" algn="ctr">
              <a:lnSpc>
                <a:spcPts val="1200"/>
              </a:lnSpc>
            </a:pP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вопросам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реализации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права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получение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мер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поддержки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можно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обратиться</a:t>
            </a:r>
            <a:r>
              <a:rPr sz="11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Управление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развитию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рыночной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инфраструктуры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ул.Молодежная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26,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8(3852)24-13-16;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микрокредитная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компания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финансирования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545049,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ул.Мало-Тобольская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19,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8(3852)22-92-66;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656049,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-т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Ленина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61а, каб.206,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8(3852)37-02-49; 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Алтайский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краевой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лизинговый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656049,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-т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Ленина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59,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8(3852)36-31-15;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Центр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бизнес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(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малого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среднего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»)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545049,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ул.Мало-Тобольская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19,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горячей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линии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8-800-222-22-22 (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8(3852)22-92-62,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сайт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altaifund.ru;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Министерство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сельского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ул.Никитина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90,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8(3852)65-82-01, 65-82-03;</a:t>
            </a:r>
          </a:p>
          <a:p>
            <a:pPr marL="0" indent="0" algn="just">
              <a:lnSpc>
                <a:spcPts val="1200"/>
              </a:lnSpc>
              <a:buNone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Управление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развитию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туризма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курортной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г.Барнаул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пр.Ленина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41,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8(3852)20-61-80.</a:t>
            </a:r>
          </a:p>
          <a:p>
            <a:pPr marL="216000" indent="-216000" algn="just">
              <a:lnSpc>
                <a:spcPts val="1200"/>
              </a:lnSpc>
              <a:buClr>
                <a:srgbClr val="000000"/>
              </a:buClr>
              <a:buFont typeface="Symbol"/>
              <a:buChar char=""/>
            </a:pPr>
            <a:endParaRPr sz="11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ts val="1200"/>
              </a:lnSpc>
            </a:pP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Также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можно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обратиться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информационно-консультационные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центры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городах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районах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месту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жительства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МБУ «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Бийский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бизнес-инкубатор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адресу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г.Бийск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ул.Социалистическая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98,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телефон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8(3854)30-70-01,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часы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1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работы</a:t>
            </a:r>
            <a:r>
              <a:rPr sz="11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8:00-17:00.</a:t>
            </a:r>
          </a:p>
          <a:p>
            <a:pPr marL="0" indent="0" algn="dist"/>
            <a:endParaRPr sz="130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123092" y="43366"/>
            <a:ext cx="3667341" cy="6279488"/>
          </a:xfrm>
          <a:prstGeom prst="rect">
            <a:avLst/>
          </a:prstGeom>
          <a:ln w="3175">
            <a:solidFill>
              <a:schemeClr val="accent6">
                <a:lumMod val="50000"/>
              </a:schemeClr>
            </a:solidFill>
            <a:prstDash val="solid"/>
          </a:ln>
        </p:spPr>
        <p:txBody>
          <a:bodyPr wrap="square" lIns="91440" tIns="45720" rIns="91440" bIns="45720">
            <a:no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Агромотиватор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</a:t>
            </a: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ts val="1200"/>
              </a:lnSpc>
              <a:buNone/>
            </a:pP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252000" algn="just">
              <a:lnSpc>
                <a:spcPct val="100000"/>
              </a:lnSpc>
              <a:buNone/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Агромотиватор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грантополучателю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реализацию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разведению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крупного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рогатого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скота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мясного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молочного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направлений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продуктивности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–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превышающем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90 %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открытие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своего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дела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иным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направлениям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-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превышающем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90 %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252000" algn="just">
              <a:lnSpc>
                <a:spcPct val="100000"/>
              </a:lnSpc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Одним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из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условий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обязательство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осуществлять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сельской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территории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территории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сельской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агломерации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достигнуть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показателей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предусмотренных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проектом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дать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обязательство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срок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превышающий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30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календарных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дней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даты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принятия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решения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региональной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комиссии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отбору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проектов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предоставлении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Агромотиватор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осуществить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государственную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регистрацию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крестьянского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фермерского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зарегистрироваться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качестве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индивидуального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являющегося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главой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крестьянского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фермерского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252000" algn="just">
              <a:lnSpc>
                <a:spcPct val="100000"/>
              </a:lnSpc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Агромотиватор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быть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менее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срок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использования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18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месяцев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дня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252000" algn="just">
              <a:lnSpc>
                <a:spcPct val="100000"/>
              </a:lnSpc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Проведение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отбора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Министерством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сельского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25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sz="140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None/>
            </a:pPr>
            <a:endParaRPr sz="1100" dirty="0">
              <a:latin typeface="Times New Roman"/>
              <a:ea typeface="Times New Roman"/>
              <a:cs typeface="Times New Roman"/>
            </a:endParaRPr>
          </a:p>
          <a:p>
            <a:pPr marL="228600" indent="-228600" algn="just">
              <a:buFont typeface="+mn-lt"/>
              <a:buAutoNum type="arabicParenR"/>
            </a:pPr>
            <a:endParaRPr sz="1050" dirty="0">
              <a:latin typeface="Times New Roman"/>
              <a:ea typeface="Times New Roman"/>
              <a:cs typeface="Times New Roman"/>
            </a:endParaRPr>
          </a:p>
          <a:p>
            <a:pPr marL="228600" indent="-228600" algn="l">
              <a:buFont typeface="+mn-lt"/>
              <a:buAutoNum type="arabicParenR"/>
            </a:pPr>
            <a:endParaRPr sz="1050" dirty="0"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7AA6E20-48AF-49CA-8437-19481D9989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0" b="14350"/>
          <a:stretch/>
        </p:blipFill>
        <p:spPr>
          <a:xfrm>
            <a:off x="8617891" y="3429000"/>
            <a:ext cx="3187257" cy="28616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BE6"/>
        </a:solidFill>
        <a:effectLst/>
      </p:bgPr>
    </p:bg>
    <p:spTree>
      <p:nvGrpSpPr>
        <p:cNvPr id="1" name="Group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167434" y="71068"/>
            <a:ext cx="3691618" cy="620631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  <a:prstDash val="solid"/>
          </a:ln>
        </p:spPr>
        <p:txBody>
          <a:bodyPr wrap="square" lIns="91440" tIns="45720" rIns="91440" bIns="45720">
            <a:noAutofit/>
          </a:bodyPr>
          <a:lstStyle>
            <a:defPPr/>
            <a:lvl1pPr marL="457200" lvl="0" indent="-228600">
              <a:buFont typeface="Calibri"/>
              <a:buChar char="-"/>
            </a:lvl1pPr>
            <a:lvl2pPr marL="914400" lvl="1" indent="-228600">
              <a:buFont typeface="Courier New"/>
              <a:buChar char="o"/>
            </a:lvl2pPr>
            <a:lvl3pPr marL="1371600" lvl="2" indent="-228600">
              <a:buFont typeface="Wingdings"/>
              <a:buChar char=""/>
            </a:lvl3pPr>
            <a:lvl4pPr marL="1828800" lvl="3" indent="-228600">
              <a:buFont typeface="Calibri"/>
              <a:buChar char="-"/>
            </a:lvl4pPr>
            <a:lvl5pPr marL="2286000" lvl="4" indent="-228600">
              <a:buFont typeface="Courier New"/>
              <a:buChar char="o"/>
            </a:lvl5pPr>
            <a:lvl6pPr marL="2743200" lvl="5" indent="-228600">
              <a:buFont typeface="Wingdings"/>
              <a:buChar char=""/>
            </a:lvl6pPr>
            <a:lvl7pPr marL="3200400" lvl="6" indent="-228600">
              <a:buFont typeface="Calibri"/>
              <a:buChar char="-"/>
            </a:lvl7pPr>
            <a:lvl8pPr marL="3657600" lvl="7" indent="-228600">
              <a:buFont typeface="Courier New"/>
              <a:buChar char="o"/>
            </a:lvl8pPr>
            <a:lvl9pPr marL="4114800" lvl="8" indent="-228600">
              <a:buFont typeface="Wingdings"/>
              <a:buChar char=""/>
            </a:lvl9pPr>
          </a:lstStyle>
          <a:p>
            <a:pPr marL="0" indent="252000" algn="just">
              <a:lnSpc>
                <a:spcPct val="100000"/>
              </a:lnSpc>
              <a:buFont typeface="Calibri"/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Субъектам</a:t>
            </a:r>
            <a:r>
              <a:rPr lang="ru-RU"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60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видов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мер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поддержки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которыми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также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могут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воспользоваться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участники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СВО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члены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семей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</a:p>
          <a:p>
            <a:pPr marL="0" indent="252000" algn="just">
              <a:lnSpc>
                <a:spcPct val="100000"/>
              </a:lnSpc>
              <a:buFont typeface="Calibri"/>
              <a:buNone/>
            </a:pP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оказании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поддержки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участвуют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малого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среднего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микрокредитная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компания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финансирования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Алтайский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краевой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лизинговый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а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также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информационно-консультационные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центры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городах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районах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МБУ «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Бийский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бизнес-инкубатор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».</a:t>
            </a:r>
          </a:p>
          <a:p>
            <a:pPr marL="0" indent="0" algn="just">
              <a:lnSpc>
                <a:spcPts val="1200"/>
              </a:lnSpc>
              <a:buFont typeface="Calibri"/>
              <a:buNone/>
            </a:pP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ts val="1200"/>
              </a:lnSpc>
              <a:buFont typeface="Calibri"/>
              <a:buNone/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Гранты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сфере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социального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молодежного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ts val="1200"/>
              </a:lnSpc>
              <a:buFont typeface="Calibri"/>
              <a:buNone/>
            </a:pP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252000" algn="just">
              <a:lnSpc>
                <a:spcPct val="100000"/>
              </a:lnSpc>
              <a:buFont typeface="Calibri"/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Получить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могут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субъекты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малого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среднего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включенные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реестр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социальных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созданные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физическими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лицами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возрасте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25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Сумма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100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500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тыс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</a:p>
          <a:p>
            <a:pPr marL="0" indent="252000" algn="just">
              <a:lnSpc>
                <a:spcPct val="100000"/>
              </a:lnSpc>
              <a:buFont typeface="Calibri"/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Обязательным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условием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прохождение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центре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бизнес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менее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16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часов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).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Софинансирование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стороны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заявителя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должно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менее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25%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стоимости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Задолженность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налогам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сборам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должна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превышать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1 000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252000" algn="just">
              <a:lnSpc>
                <a:spcPct val="100000"/>
              </a:lnSpc>
              <a:buFont typeface="Calibri"/>
              <a:buNone/>
            </a:pP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Отбор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получателей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осуществляет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развитию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рыночной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инфраструктуры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 algn="just">
              <a:lnSpc>
                <a:spcPct val="100000"/>
              </a:lnSpc>
              <a:buFont typeface="Calibri"/>
              <a:buNone/>
            </a:pPr>
            <a:endParaRPr sz="160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342900" algn="ctr">
              <a:buFont typeface="Calibri"/>
              <a:buChar char="-"/>
            </a:pPr>
            <a:endParaRPr sz="1200" b="1" u="sng" strike="noStrike" spc="0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4367430" y="71068"/>
            <a:ext cx="3779873" cy="6206310"/>
          </a:xfrm>
          <a:prstGeom prst="rect">
            <a:avLst/>
          </a:prstGeom>
          <a:noFill/>
          <a:ln w="0">
            <a:solidFill>
              <a:schemeClr val="accent6">
                <a:lumMod val="50000"/>
              </a:schemeClr>
            </a:solidFill>
            <a:prstDash val="solid"/>
          </a:ln>
        </p:spPr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sz="11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Гранты</a:t>
            </a:r>
            <a:r>
              <a:rPr sz="120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Губернатора</a:t>
            </a:r>
            <a:r>
              <a:rPr sz="120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0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0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сфере</a:t>
            </a:r>
            <a:r>
              <a:rPr sz="120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туризма</a:t>
            </a: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marL="0" indent="252000" algn="just">
              <a:lnSpc>
                <a:spcPct val="100000"/>
              </a:lnSpc>
            </a:pP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Получателями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могут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быть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индивидуальные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юридические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лица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исключением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некоммерческих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являющихся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государственными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муниципальными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учреждениями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),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осуществляющие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качестве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вида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экономической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территории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один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из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классифицируемых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видов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соответствии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Общероссийским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классификатором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видов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экономической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marL="0" indent="252000" algn="just">
              <a:lnSpc>
                <a:spcPct val="100000"/>
              </a:lnSpc>
            </a:pP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предоставляется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условиях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софинансирования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получателем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счет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собственных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средств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(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привлеченных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средств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реализацию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утвержденным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направлениям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30%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общей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суммы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таких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указанной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представленной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получателем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смете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реализацию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превышать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70%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общей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суммы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затрат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составлять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направлению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Гостиничное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хозяйство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.,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направлению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Экскурсионное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обслуживание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более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marL="0" indent="252000" algn="just">
              <a:lnSpc>
                <a:spcPct val="100000"/>
              </a:lnSpc>
            </a:pP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Способом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проведения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отбора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получателей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гранта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является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конкурс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Проведение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отбора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осуществляется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государственной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интегрированной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информационной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системе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общественными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финансами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Электронный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бюджет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сайте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http//tourism.alregn.ru.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Главным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распорядителем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бюджетных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средств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является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управление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Алтайского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края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развитию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туризма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курортной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20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endParaRPr sz="11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endParaRPr sz="11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endParaRPr sz="11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endParaRPr sz="11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8567428" y="71068"/>
            <a:ext cx="3457138" cy="4537508"/>
          </a:xfrm>
          <a:prstGeom prst="rect">
            <a:avLst/>
          </a:prstGeom>
          <a:noFill/>
          <a:ln w="0">
            <a:solidFill>
              <a:srgbClr val="134163"/>
            </a:solidFill>
            <a:prstDash val="solid"/>
          </a:ln>
        </p:spPr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Предоставление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льготного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заема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endParaRPr sz="1250" b="0" strike="noStrike" spc="-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252000" algn="just">
              <a:lnSpc>
                <a:spcPct val="100000"/>
              </a:lnSpc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Льготный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заем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микрокредитной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компании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финансирования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быть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предоставлен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срок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рублей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ставка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займам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зависит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ключевой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ставки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Банка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России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).</a:t>
            </a:r>
          </a:p>
          <a:p>
            <a:pPr marL="0" indent="252000" algn="just">
              <a:lnSpc>
                <a:spcPct val="100000"/>
              </a:lnSpc>
            </a:pP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случае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недостаточности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залогового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обеспечения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имеется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возможность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поручительства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Центра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гарантий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некоммерческой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организации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«Алтайский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фонд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малого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среднего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предпринимательства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программе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«</a:t>
            </a: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Приоритет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50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рублей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составлять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70%</a:t>
            </a:r>
            <a:r>
              <a:rPr sz="1250" b="1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кредита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/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займа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 </a:t>
            </a:r>
          </a:p>
          <a:p>
            <a:pPr marL="0" indent="252000" algn="just">
              <a:lnSpc>
                <a:spcPct val="100000"/>
              </a:lnSpc>
            </a:pPr>
            <a:r>
              <a:rPr sz="1250" b="1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Поручительство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предоставляется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минимальной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ставке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комиссионного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вознаграждения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– 0,5%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годовых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размера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поручительства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инвестиционным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кредитам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оплачиваться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рассрочку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установленному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графику</a:t>
            </a:r>
            <a:r>
              <a:rPr sz="1250" b="0" strike="noStrike" spc="-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algn="ctr">
              <a:lnSpc>
                <a:spcPct val="100000"/>
              </a:lnSpc>
            </a:pPr>
            <a:endParaRPr sz="1200" b="0" strike="noStrike" spc="-1" dirty="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Синий и зеленый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Ретро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Ретро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</a:gradFill>
      </a:fillStyleLst>
      <a:lnStyleLst>
        <a:ln w="12700">
          <a:solidFill>
            <a:schemeClr val="phClr"/>
          </a:solidFill>
          <a:prstDash val="solid"/>
        </a:ln>
        <a:ln w="15875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3</TotalTime>
  <Words>939</Words>
  <Application>Microsoft Office PowerPoint</Application>
  <DocSecurity>0</DocSecurity>
  <PresentationFormat>Широкоэкранный</PresentationFormat>
  <Paragraphs>52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Calibri</vt:lpstr>
      <vt:lpstr>Calibri Light</vt:lpstr>
      <vt:lpstr>Symbol</vt:lpstr>
      <vt:lpstr>Times New Roman</vt:lpstr>
      <vt:lpstr>XO Oriel</vt:lpstr>
      <vt:lpstr>Ретро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Ситников Егор Викторович</cp:lastModifiedBy>
  <cp:revision>3</cp:revision>
  <cp:lastPrinted>2026-05-26T10:00:38Z</cp:lastPrinted>
  <dcterms:created xsi:type="dcterms:W3CDTF">2023-02-26T07:30:06Z</dcterms:created>
  <dcterms:modified xsi:type="dcterms:W3CDTF">2026-06-09T02:42:05Z</dcterms:modified>
</cp:coreProperties>
</file>